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1" r:id="rId4"/>
    <p:sldId id="258" r:id="rId5"/>
    <p:sldId id="259" r:id="rId6"/>
    <p:sldId id="282" r:id="rId7"/>
    <p:sldId id="292" r:id="rId8"/>
    <p:sldId id="261" r:id="rId9"/>
    <p:sldId id="287" r:id="rId10"/>
    <p:sldId id="288" r:id="rId11"/>
    <p:sldId id="289" r:id="rId12"/>
    <p:sldId id="293" r:id="rId13"/>
    <p:sldId id="290" r:id="rId14"/>
    <p:sldId id="291" r:id="rId15"/>
    <p:sldId id="283" r:id="rId16"/>
    <p:sldId id="274" r:id="rId17"/>
    <p:sldId id="262" r:id="rId18"/>
    <p:sldId id="294" r:id="rId19"/>
    <p:sldId id="284" r:id="rId2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57">
          <p15:clr>
            <a:srgbClr val="A4A3A4"/>
          </p15:clr>
        </p15:guide>
        <p15:guide id="2" pos="7423">
          <p15:clr>
            <a:srgbClr val="A4A3A4"/>
          </p15:clr>
        </p15:guide>
        <p15:guide id="3" orient="horz" pos="2137">
          <p15:clr>
            <a:srgbClr val="A4A3A4"/>
          </p15:clr>
        </p15:guide>
        <p15:guide id="4" orient="horz" pos="550">
          <p15:clr>
            <a:srgbClr val="A4A3A4"/>
          </p15:clr>
        </p15:guide>
        <p15:guide id="5" orient="horz" pos="4065">
          <p15:clr>
            <a:srgbClr val="A4A3A4"/>
          </p15:clr>
        </p15:guide>
        <p15:guide id="6" orient="horz" pos="7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E6991"/>
    <a:srgbClr val="DCDFE2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6" autoAdjust="0"/>
    <p:restoredTop sz="94322" autoAdjust="0"/>
  </p:normalViewPr>
  <p:slideViewPr>
    <p:cSldViewPr snapToGrid="0">
      <p:cViewPr varScale="1">
        <p:scale>
          <a:sx n="57" d="100"/>
          <a:sy n="57" d="100"/>
        </p:scale>
        <p:origin x="787" y="43"/>
      </p:cViewPr>
      <p:guideLst>
        <p:guide pos="257"/>
        <p:guide pos="7423"/>
        <p:guide orient="horz" pos="2137"/>
        <p:guide orient="horz" pos="550"/>
        <p:guide orient="horz" pos="4065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B46B7A9-D70C-4174-9693-DB7C4EB80743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CB120A6-5280-4831-8AAE-7BF2CB05B3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E573EDC-87D2-47DF-BB85-6FC98DC2820C}" type="slidenum">
              <a:rPr lang="zh-CN" altLang="en-US" smtClean="0"/>
              <a:pPr/>
              <a:t>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B21F64-BAF8-488C-927F-D0CED19A3C86}" type="slidenum">
              <a:rPr lang="zh-CN" altLang="en-US" smtClean="0"/>
              <a:pPr/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B4F3D3E-63E8-40D3-B7B3-249B052866EC}" type="slidenum">
              <a:rPr lang="zh-CN" altLang="en-US" smtClean="0"/>
              <a:pPr/>
              <a:t>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A0139E-3580-49E5-BAE9-C73CEB494476}" type="slidenum">
              <a:rPr lang="zh-CN" altLang="en-US" smtClean="0"/>
              <a:pPr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A5FD4-3F0D-4BAC-A721-82E2776B93AA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989DE-4E72-4923-826A-100E4418B6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91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FBF68-2BB3-4B6E-BD5D-CCB54CC1C469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94E64-2C60-48AD-B7B3-B49E0512AF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24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8518F-E209-4C66-B3C5-8600BE46EF01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E6FB6-32E1-4986-B9FC-6C16190A86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16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F3F36-1C82-4374-81CE-0E4C4E34AC34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1065C2-78F7-4B4A-98B6-B972B9A540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5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7DD22-AC74-4158-B21E-841FC9E22BD0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ACCED-5974-47E9-AC27-93EE5BEBBD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10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D6CEC-08F6-44D6-9FD1-DCD9DE806012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9D62A-C7C4-4B03-B8AA-0E656481D8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0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6391A-02E3-44A6-A9AB-77311722659C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63CC06-2BAA-4AD9-85A1-3F21AC57DF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5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389B2-071E-4BD6-B9DC-5AA90AE8B87A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28642-28BA-4736-B978-B2CF02F22F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60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B9AB2-AA7D-4AD5-959E-3E288D9454FD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EAE219-B96E-496D-BC06-8440D6D0CD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1381DD-87D6-458A-A705-700F57EDA708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CB3DC1-BBF4-42AB-A3D9-7D517E9A3F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22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B7F03-AB8A-4CDA-BD29-8770D89D99BD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8D12A-9E43-4D81-9501-2D03671C24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19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FB1B203-23F5-49A2-8325-6C74AB23B9A3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9A12F41-BC31-4197-9FB3-1339FCD296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-2751984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78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-3362199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-1766089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86" name="矩形 19"/>
          <p:cNvSpPr>
            <a:spLocks noChangeArrowheads="1"/>
          </p:cNvSpPr>
          <p:nvPr/>
        </p:nvSpPr>
        <p:spPr bwMode="auto">
          <a:xfrm>
            <a:off x="3927475" y="1344613"/>
            <a:ext cx="4310063" cy="1892300"/>
          </a:xfrm>
          <a:prstGeom prst="rect">
            <a:avLst/>
          </a:prstGeom>
          <a:noFill/>
          <a:ln w="12700">
            <a:solidFill>
              <a:schemeClr val="bg1">
                <a:alpha val="50195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>
            <a:off x="4325938" y="3497263"/>
            <a:ext cx="36147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张涵玮 张家侨 肖雨蓓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袁均良 李景飞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2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>
            <a:solidFill>
              <a:schemeClr val="bg1">
                <a:alpha val="50195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803775" y="1797050"/>
            <a:ext cx="2659063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期末</a:t>
            </a: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展示</a:t>
            </a:r>
            <a:endParaRPr lang="en-US" altLang="zh-CN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第八小组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94" name="文本框 2"/>
          <p:cNvSpPr txBox="1">
            <a:spLocks noChangeArrowheads="1"/>
          </p:cNvSpPr>
          <p:nvPr/>
        </p:nvSpPr>
        <p:spPr bwMode="auto">
          <a:xfrm>
            <a:off x="3709988" y="4581525"/>
            <a:ext cx="4841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github</a:t>
            </a:r>
            <a:r>
              <a:rPr lang="zh-CN" altLang="en-US">
                <a:solidFill>
                  <a:schemeClr val="bg1"/>
                </a:solidFill>
              </a:rPr>
              <a:t>地址：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https://github.com/HinanawiTenshi/magic-house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nimBg="1" autoUpdateAnimBg="0"/>
      <p:bldP spid="3077" grpId="0" animBg="1" autoUpdateAnimBg="0"/>
      <p:bldP spid="3079" grpId="0" animBg="1" autoUpdateAnimBg="0"/>
      <p:bldP spid="3080" grpId="0" animBg="1" autoUpdateAnimBg="0"/>
      <p:bldP spid="3081" grpId="0" animBg="1" autoUpdateAnimBg="0"/>
      <p:bldP spid="3085" grpId="0" autoUpdateAnimBg="0"/>
      <p:bldP spid="3090" grpId="0" animBg="1" autoUpdateAnimBg="0"/>
      <p:bldP spid="3091" grpId="0" animBg="1" autoUpdateAnimBg="0"/>
      <p:bldP spid="22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文本框 2"/>
          <p:cNvSpPr txBox="1">
            <a:spLocks noChangeArrowheads="1"/>
          </p:cNvSpPr>
          <p:nvPr/>
        </p:nvSpPr>
        <p:spPr bwMode="auto">
          <a:xfrm>
            <a:off x="4522788" y="544513"/>
            <a:ext cx="31464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>
                <a:solidFill>
                  <a:schemeClr val="bg1"/>
                </a:solidFill>
              </a:rPr>
              <a:t>河流的实现</a:t>
            </a:r>
          </a:p>
        </p:txBody>
      </p:sp>
      <p:sp>
        <p:nvSpPr>
          <p:cNvPr id="15364" name="文本框 3"/>
          <p:cNvSpPr txBox="1">
            <a:spLocks noChangeArrowheads="1"/>
          </p:cNvSpPr>
          <p:nvPr/>
        </p:nvSpPr>
        <p:spPr bwMode="auto">
          <a:xfrm>
            <a:off x="855663" y="1674813"/>
            <a:ext cx="104806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chemeClr val="bg1"/>
                </a:solidFill>
              </a:rPr>
              <a:t>流体模拟（网格绘制</a:t>
            </a:r>
            <a:r>
              <a:rPr lang="en-US" altLang="zh-CN" sz="3600">
                <a:solidFill>
                  <a:schemeClr val="bg1"/>
                </a:solidFill>
              </a:rPr>
              <a:t>+</a:t>
            </a:r>
            <a:r>
              <a:rPr lang="zh-CN" altLang="en-US" sz="3600">
                <a:solidFill>
                  <a:schemeClr val="bg1"/>
                </a:solidFill>
              </a:rPr>
              <a:t>物理模拟）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r>
              <a:rPr lang="zh-CN" altLang="en-US" sz="3600">
                <a:solidFill>
                  <a:schemeClr val="bg1"/>
                </a:solidFill>
              </a:rPr>
              <a:t>河岸线的生成（</a:t>
            </a:r>
            <a:r>
              <a:rPr lang="en-US" altLang="zh-CN" sz="3600">
                <a:solidFill>
                  <a:schemeClr val="bg1"/>
                </a:solidFill>
              </a:rPr>
              <a:t>koch</a:t>
            </a:r>
            <a:r>
              <a:rPr lang="zh-CN" altLang="en-US" sz="3600">
                <a:solidFill>
                  <a:schemeClr val="bg1"/>
                </a:solidFill>
              </a:rPr>
              <a:t>分形）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3"/>
          <p:cNvSpPr txBox="1">
            <a:spLocks noChangeArrowheads="1"/>
          </p:cNvSpPr>
          <p:nvPr/>
        </p:nvSpPr>
        <p:spPr bwMode="auto">
          <a:xfrm>
            <a:off x="738188" y="447675"/>
            <a:ext cx="1033938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>
                <a:solidFill>
                  <a:schemeClr val="bg1"/>
                </a:solidFill>
              </a:rPr>
              <a:t>流体模拟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665788" y="1292225"/>
          <a:ext cx="3602037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Equation" r:id="rId3" imgW="1688760" imgH="444240" progId="Equation.DSMT4">
                  <p:embed/>
                </p:oleObj>
              </mc:Choice>
              <mc:Fallback>
                <p:oleObj name="Equation" r:id="rId3" imgW="1688760" imgH="4442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5788" y="1292225"/>
                        <a:ext cx="3602037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文本框 5"/>
          <p:cNvSpPr txBox="1">
            <a:spLocks noChangeArrowheads="1"/>
          </p:cNvSpPr>
          <p:nvPr/>
        </p:nvSpPr>
        <p:spPr bwMode="auto">
          <a:xfrm>
            <a:off x="738188" y="369888"/>
            <a:ext cx="27701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/>
              <a:t>流体模拟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738188" y="1765300"/>
            <a:ext cx="1113142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水波运动位移</a:t>
            </a:r>
            <a:r>
              <a:rPr lang="en-US" altLang="zh-CN" sz="2400" dirty="0"/>
              <a:t>(z)</a:t>
            </a:r>
            <a:r>
              <a:rPr lang="zh-CN" altLang="en-US" sz="2400" dirty="0"/>
              <a:t>满足偏微分方程：</a:t>
            </a:r>
            <a:endParaRPr lang="en-US" altLang="zh-CN" sz="2400" dirty="0"/>
          </a:p>
          <a:p>
            <a:r>
              <a:rPr lang="zh-CN" altLang="en-US" sz="2400" dirty="0"/>
              <a:t>（其中，</a:t>
            </a:r>
            <a:r>
              <a:rPr lang="en-US" altLang="zh-CN" sz="2400" dirty="0"/>
              <a:t>c</a:t>
            </a:r>
            <a:r>
              <a:rPr lang="zh-CN" altLang="en-US" sz="2400" dirty="0"/>
              <a:t>是波速，</a:t>
            </a:r>
            <a:r>
              <a:rPr lang="en-US" altLang="zh-CN" sz="2400" dirty="0"/>
              <a:t>μ</a:t>
            </a:r>
            <a:r>
              <a:rPr lang="zh-CN" altLang="en-US" sz="2400" dirty="0"/>
              <a:t>是描述阻力大小的系数，</a:t>
            </a:r>
            <a:r>
              <a:rPr lang="en-US" altLang="zh-CN" sz="2400" dirty="0"/>
              <a:t>x</a:t>
            </a:r>
            <a:r>
              <a:rPr lang="zh-CN" altLang="en-US" sz="2400" dirty="0"/>
              <a:t>，</a:t>
            </a:r>
            <a:r>
              <a:rPr lang="en-US" altLang="zh-CN" sz="2400" dirty="0"/>
              <a:t>y</a:t>
            </a:r>
            <a:r>
              <a:rPr lang="zh-CN" altLang="en-US" sz="2400" dirty="0"/>
              <a:t>，</a:t>
            </a:r>
            <a:r>
              <a:rPr lang="en-US" altLang="zh-CN" sz="2400" dirty="0"/>
              <a:t>z</a:t>
            </a:r>
            <a:r>
              <a:rPr lang="zh-CN" altLang="en-US" sz="2400" dirty="0"/>
              <a:t>是空间坐标，</a:t>
            </a:r>
            <a:r>
              <a:rPr lang="en-US" altLang="zh-CN" sz="2400" dirty="0"/>
              <a:t>t</a:t>
            </a:r>
            <a:r>
              <a:rPr lang="zh-CN" altLang="en-US" sz="2400" dirty="0"/>
              <a:t>是</a:t>
            </a:r>
            <a:r>
              <a:rPr lang="zh-CN" altLang="en-US" sz="2400" dirty="0" smtClean="0"/>
              <a:t>时间间隔）</a:t>
            </a:r>
            <a:endParaRPr lang="en-US" altLang="zh-CN" sz="2400" dirty="0" smtClean="0"/>
          </a:p>
          <a:p>
            <a:r>
              <a:rPr lang="en-US" altLang="zh-CN" sz="2400" dirty="0" smtClean="0"/>
              <a:t>z(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, j, k)</a:t>
            </a:r>
            <a:r>
              <a:rPr lang="zh-CN" altLang="en-US" sz="2400" dirty="0" smtClean="0"/>
              <a:t>的含义为在平面位置</a:t>
            </a:r>
            <a:r>
              <a:rPr lang="en-US" altLang="zh-CN" sz="2400" dirty="0" smtClean="0"/>
              <a:t>(</a:t>
            </a:r>
            <a:r>
              <a:rPr lang="en-US" altLang="zh-CN" sz="2400" dirty="0" err="1"/>
              <a:t>i</a:t>
            </a:r>
            <a:r>
              <a:rPr lang="en-US" altLang="zh-CN" sz="2400" dirty="0" smtClean="0"/>
              <a:t>, j)</a:t>
            </a:r>
            <a:r>
              <a:rPr lang="zh-CN" altLang="en-US" sz="2400" dirty="0" smtClean="0"/>
              <a:t>第</a:t>
            </a:r>
            <a:r>
              <a:rPr lang="en-US" altLang="zh-CN" sz="2400" dirty="0" smtClean="0"/>
              <a:t>k</a:t>
            </a:r>
            <a:r>
              <a:rPr lang="zh-CN" altLang="en-US" sz="2400" dirty="0" smtClean="0"/>
              <a:t>个间隔时间的高度。</a:t>
            </a:r>
            <a:endParaRPr lang="zh-CN" altLang="en-US" sz="2400" dirty="0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769938" y="2913063"/>
            <a:ext cx="102774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/>
              <a:t>解上面的微分方程：</a:t>
            </a:r>
            <a:endParaRPr lang="en-US" altLang="zh-CN" sz="2400" dirty="0" smtClean="0"/>
          </a:p>
          <a:p>
            <a:r>
              <a:rPr lang="zh-CN" altLang="en-US" sz="2400" dirty="0" smtClean="0"/>
              <a:t>我们通过有限差分法可以得到：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182312"/>
              </p:ext>
            </p:extLst>
          </p:nvPr>
        </p:nvGraphicFramePr>
        <p:xfrm>
          <a:off x="769938" y="3860741"/>
          <a:ext cx="2838640" cy="59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Equation" r:id="rId5" imgW="1879560" imgH="393480" progId="Equation.DSMT4">
                  <p:embed/>
                </p:oleObj>
              </mc:Choice>
              <mc:Fallback>
                <p:oleObj name="Equation" r:id="rId5" imgW="1879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9938" y="3860741"/>
                        <a:ext cx="2838640" cy="594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623425"/>
              </p:ext>
            </p:extLst>
          </p:nvPr>
        </p:nvGraphicFramePr>
        <p:xfrm>
          <a:off x="4066119" y="3863844"/>
          <a:ext cx="2826465" cy="62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9" name="Equation" r:id="rId7" imgW="1879560" imgH="419040" progId="Equation.DSMT4">
                  <p:embed/>
                </p:oleObj>
              </mc:Choice>
              <mc:Fallback>
                <p:oleObj name="Equation" r:id="rId7" imgW="1879560" imgH="419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6119" y="3863844"/>
                        <a:ext cx="2826465" cy="62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18794"/>
              </p:ext>
            </p:extLst>
          </p:nvPr>
        </p:nvGraphicFramePr>
        <p:xfrm>
          <a:off x="7350125" y="3840520"/>
          <a:ext cx="3161589" cy="60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0" name="Equation" r:id="rId9" imgW="2044440" imgH="393480" progId="Equation.DSMT4">
                  <p:embed/>
                </p:oleObj>
              </mc:Choice>
              <mc:Fallback>
                <p:oleObj name="Equation" r:id="rId9" imgW="204444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50125" y="3840520"/>
                        <a:ext cx="3161589" cy="608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27398"/>
              </p:ext>
            </p:extLst>
          </p:nvPr>
        </p:nvGraphicFramePr>
        <p:xfrm>
          <a:off x="769938" y="5150216"/>
          <a:ext cx="398938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Equation" r:id="rId11" imgW="2641320" imgH="419040" progId="Equation.DSMT4">
                  <p:embed/>
                </p:oleObj>
              </mc:Choice>
              <mc:Fallback>
                <p:oleObj name="Equation" r:id="rId11" imgW="2641320" imgH="419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9938" y="5150216"/>
                        <a:ext cx="3989387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007457"/>
              </p:ext>
            </p:extLst>
          </p:nvPr>
        </p:nvGraphicFramePr>
        <p:xfrm>
          <a:off x="5656263" y="5130800"/>
          <a:ext cx="400843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Equation" r:id="rId13" imgW="2654280" imgH="444240" progId="Equation.DSMT4">
                  <p:embed/>
                </p:oleObj>
              </mc:Choice>
              <mc:Fallback>
                <p:oleObj name="Equation" r:id="rId13" imgW="2654280" imgH="44424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56263" y="5130800"/>
                        <a:ext cx="4008437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230253"/>
              </p:ext>
            </p:extLst>
          </p:nvPr>
        </p:nvGraphicFramePr>
        <p:xfrm>
          <a:off x="769938" y="1650808"/>
          <a:ext cx="110728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0" name="Equation" r:id="rId3" imgW="6858000" imgH="609480" progId="Equation.DSMT4">
                  <p:embed/>
                </p:oleObj>
              </mc:Choice>
              <mc:Fallback>
                <p:oleObj name="Equation" r:id="rId3" imgW="6858000" imgH="60948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1650808"/>
                        <a:ext cx="11072812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769938" y="4410075"/>
            <a:ext cx="684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/>
              <a:t>根据上面的条件我们可以计算出收敛条件为：</a:t>
            </a:r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465029"/>
              </p:ext>
            </p:extLst>
          </p:nvPr>
        </p:nvGraphicFramePr>
        <p:xfrm>
          <a:off x="7703588" y="4410075"/>
          <a:ext cx="18811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1" name="Equation" r:id="rId5" imgW="1130040" imgH="393480" progId="Equation.DSMT4">
                  <p:embed/>
                </p:oleObj>
              </mc:Choice>
              <mc:Fallback>
                <p:oleObj name="Equation" r:id="rId5" imgW="1130040" imgH="39348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3588" y="4410075"/>
                        <a:ext cx="1881188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118058"/>
              </p:ext>
            </p:extLst>
          </p:nvPr>
        </p:nvGraphicFramePr>
        <p:xfrm>
          <a:off x="7430538" y="5221344"/>
          <a:ext cx="2427287" cy="139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2" name="Equation" r:id="rId7" imgW="1460160" imgH="838080" progId="Equation.DSMT4">
                  <p:embed/>
                </p:oleObj>
              </mc:Choice>
              <mc:Fallback>
                <p:oleObj name="Equation" r:id="rId7" imgW="1460160" imgH="83808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0538" y="5221344"/>
                        <a:ext cx="2427287" cy="139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738188" y="369888"/>
            <a:ext cx="27701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/>
              <a:t>流体模拟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38188" y="1189401"/>
            <a:ext cx="790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把上面的公式带入到原式中，化简得到：</a:t>
            </a:r>
            <a:endParaRPr lang="en-US" altLang="zh-CN" sz="2400" dirty="0" smtClean="0"/>
          </a:p>
        </p:txBody>
      </p:sp>
      <p:sp>
        <p:nvSpPr>
          <p:cNvPr id="9" name="矩形 8"/>
          <p:cNvSpPr/>
          <p:nvPr/>
        </p:nvSpPr>
        <p:spPr>
          <a:xfrm>
            <a:off x="769938" y="2683196"/>
            <a:ext cx="110728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如果波动速率</a:t>
            </a:r>
            <a:r>
              <a:rPr lang="en-US" altLang="zh-CN" sz="2400" dirty="0"/>
              <a:t>c</a:t>
            </a:r>
            <a:r>
              <a:rPr lang="zh-CN" altLang="en-US" sz="2400" dirty="0"/>
              <a:t>太快，或者时间间隔</a:t>
            </a:r>
            <a:r>
              <a:rPr lang="en-US" altLang="zh-CN" sz="2400" dirty="0"/>
              <a:t>t</a:t>
            </a:r>
            <a:r>
              <a:rPr lang="zh-CN" altLang="en-US" sz="2400" dirty="0"/>
              <a:t>太长，那么我们的迭代方程将会发散到无穷。为了保证位移是有限的，我们需要决定一个确切的坐标值，使得方程在这个值之下保持稳定。为了保证收敛，我们要求从水平表面离开的顶点应当沿着释放时的表面移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82894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1"/>
          <p:cNvSpPr txBox="1">
            <a:spLocks noChangeArrowheads="1"/>
          </p:cNvSpPr>
          <p:nvPr/>
        </p:nvSpPr>
        <p:spPr bwMode="auto">
          <a:xfrm>
            <a:off x="738188" y="369888"/>
            <a:ext cx="27701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/>
              <a:t>流体模拟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738188" y="1365250"/>
            <a:ext cx="7138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/>
              <a:t>法向量的离散计算：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38188" y="2054225"/>
          <a:ext cx="108712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Equation" r:id="rId3" imgW="3809880" imgH="203040" progId="Equation.DSMT4">
                  <p:embed/>
                </p:oleObj>
              </mc:Choice>
              <mc:Fallback>
                <p:oleObj name="Equation" r:id="rId3" imgW="3809880" imgH="2030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054225"/>
                        <a:ext cx="1087120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38188" y="3041650"/>
            <a:ext cx="10331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Reference</a:t>
            </a:r>
            <a:r>
              <a:rPr lang="zh-CN" altLang="en-US"/>
              <a:t>：</a:t>
            </a:r>
            <a:r>
              <a:rPr lang="en-US" altLang="zh-CN"/>
              <a:t>《Mathematics for 3D Game Programming and Computer Graphics》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738188" y="369888"/>
            <a:ext cx="72532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/>
              <a:t>河岸线的生成（</a:t>
            </a:r>
            <a:r>
              <a:rPr lang="en-US" altLang="zh-CN" sz="4400"/>
              <a:t>koch</a:t>
            </a:r>
            <a:r>
              <a:rPr lang="zh-CN" altLang="en-US" sz="4400"/>
              <a:t>分形）</a:t>
            </a:r>
          </a:p>
        </p:txBody>
      </p:sp>
      <p:pic>
        <p:nvPicPr>
          <p:cNvPr id="18435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2755900"/>
            <a:ext cx="506095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文本框 4"/>
          <p:cNvSpPr txBox="1">
            <a:spLocks noChangeArrowheads="1"/>
          </p:cNvSpPr>
          <p:nvPr/>
        </p:nvSpPr>
        <p:spPr bwMode="auto">
          <a:xfrm>
            <a:off x="822325" y="5434013"/>
            <a:ext cx="96662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缺点：由于每次迭代生成的点是指数增长的，加上流体的模拟导致不能做多次的迭代（否则会爆内存）</a:t>
            </a:r>
          </a:p>
        </p:txBody>
      </p:sp>
      <p:pic>
        <p:nvPicPr>
          <p:cNvPr id="18437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162050"/>
            <a:ext cx="4279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38" name="曲线连接符 7"/>
          <p:cNvCxnSpPr>
            <a:cxnSpLocks noChangeShapeType="1"/>
          </p:cNvCxnSpPr>
          <p:nvPr/>
        </p:nvCxnSpPr>
        <p:spPr bwMode="auto">
          <a:xfrm>
            <a:off x="5513388" y="1582738"/>
            <a:ext cx="4114800" cy="1028700"/>
          </a:xfrm>
          <a:prstGeom prst="curvedConnector3">
            <a:avLst>
              <a:gd name="adj1" fmla="val 120514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9" name="文本框 12"/>
          <p:cNvSpPr txBox="1">
            <a:spLocks noChangeArrowheads="1"/>
          </p:cNvSpPr>
          <p:nvPr/>
        </p:nvSpPr>
        <p:spPr bwMode="auto">
          <a:xfrm>
            <a:off x="9050338" y="1943100"/>
            <a:ext cx="1155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迭代</a:t>
            </a:r>
            <a:r>
              <a:rPr lang="en-US" altLang="zh-CN"/>
              <a:t>6</a:t>
            </a:r>
            <a:r>
              <a:rPr lang="zh-CN" altLang="en-US"/>
              <a:t>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9474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5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6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9477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8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9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80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459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9461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463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4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5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2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9471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9472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3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2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9469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0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9468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FFFF"/>
                </a:solidFill>
                <a:cs typeface="Arial" panose="020B0604020202020204" pitchFamily="34" charset="0"/>
              </a:rPr>
              <a:t>工作情况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0483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4" name="直接连接符 41"/>
          <p:cNvCxnSpPr>
            <a:cxnSpLocks noChangeShapeType="1"/>
          </p:cNvCxnSpPr>
          <p:nvPr/>
        </p:nvCxnSpPr>
        <p:spPr bwMode="auto">
          <a:xfrm>
            <a:off x="6035675" y="1196975"/>
            <a:ext cx="0" cy="5248275"/>
          </a:xfrm>
          <a:prstGeom prst="line">
            <a:avLst/>
          </a:prstGeom>
          <a:noFill/>
          <a:ln w="9525">
            <a:solidFill>
              <a:schemeClr val="bg1">
                <a:alpha val="29803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6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487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cs typeface="Arial" panose="020B0604020202020204" pitchFamily="34" charset="0"/>
              </a:rPr>
              <a:t>完成度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98488" y="1185863"/>
            <a:ext cx="5437187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Camera Roaming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Simple lighting and shading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Texture mapping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Shadow mapping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model import &amp; mesh viewing(</a:t>
            </a:r>
            <a:r>
              <a:rPr lang="en-US" altLang="zh-CN" sz="1800" b="1" dirty="0" err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Assimp</a:t>
            </a: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Sky </a:t>
            </a:r>
            <a:r>
              <a:rPr lang="en-US" altLang="zh-CN" sz="1800" b="1" dirty="0" smtClean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box</a:t>
            </a:r>
            <a:endParaRPr lang="en-US" altLang="zh-CN" sz="1800" b="1" dirty="0">
              <a:solidFill>
                <a:schemeClr val="bg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Display Text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Complex Lighting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Gravity System and Collision Detection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Anti-Aliasing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 smtClean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Particle System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 smtClean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Fluid </a:t>
            </a: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Simulation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zh-CN" sz="1800" b="1" dirty="0">
              <a:solidFill>
                <a:schemeClr val="bg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18313" y="1206500"/>
            <a:ext cx="20152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处理河流的</a:t>
            </a:r>
            <a:r>
              <a:rPr lang="en-US" altLang="zh-CN" b="1" dirty="0" smtClean="0">
                <a:solidFill>
                  <a:schemeClr val="bg1"/>
                </a:solidFill>
                <a:latin typeface="Consolas" panose="020B0609020204030204" pitchFamily="49" charset="0"/>
              </a:rPr>
              <a:t>BUG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周完成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2531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2" name="文本框 3"/>
          <p:cNvSpPr txBox="1">
            <a:spLocks noChangeArrowheads="1"/>
          </p:cNvSpPr>
          <p:nvPr/>
        </p:nvSpPr>
        <p:spPr bwMode="auto">
          <a:xfrm>
            <a:off x="561975" y="1616075"/>
            <a:ext cx="2682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cs typeface="Arial" panose="020B0604020202020204" pitchFamily="34" charset="0"/>
              </a:rPr>
              <a:t>张涵玮（组长）</a:t>
            </a:r>
          </a:p>
        </p:txBody>
      </p:sp>
      <p:sp>
        <p:nvSpPr>
          <p:cNvPr id="22534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cs typeface="Arial" panose="020B0604020202020204" pitchFamily="34" charset="0"/>
              </a:rPr>
              <a:t>人员分工</a:t>
            </a:r>
          </a:p>
        </p:txBody>
      </p:sp>
      <p:sp>
        <p:nvSpPr>
          <p:cNvPr id="22535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7" name="矩形 106"/>
          <p:cNvSpPr>
            <a:spLocks noChangeArrowheads="1"/>
          </p:cNvSpPr>
          <p:nvPr/>
        </p:nvSpPr>
        <p:spPr bwMode="auto">
          <a:xfrm>
            <a:off x="438150" y="2016125"/>
            <a:ext cx="338081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chemeClr val="bg1"/>
                </a:solidFill>
              </a:rPr>
              <a:t>项目</a:t>
            </a:r>
            <a:r>
              <a:rPr lang="zh-CN" altLang="en-US" sz="1800" b="1" dirty="0" smtClean="0">
                <a:solidFill>
                  <a:schemeClr val="bg1"/>
                </a:solidFill>
              </a:rPr>
              <a:t>框架搭建</a:t>
            </a:r>
            <a:endParaRPr lang="en-US" altLang="zh-CN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solidFill>
                  <a:schemeClr val="bg1"/>
                </a:solidFill>
              </a:rPr>
              <a:t>面向对象设计</a:t>
            </a:r>
            <a:endParaRPr lang="en-US" altLang="zh-CN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 smtClean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model </a:t>
            </a: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import &amp; mesh viewing(</a:t>
            </a:r>
            <a:r>
              <a:rPr lang="en-US" altLang="zh-CN" sz="1800" b="1" dirty="0" err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Assimp</a:t>
            </a: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 smtClean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Particle System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报告撰写</a:t>
            </a:r>
            <a:endParaRPr lang="en-US" altLang="zh-CN" sz="1800" b="1" dirty="0">
              <a:solidFill>
                <a:schemeClr val="bg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110" name="文本框 3"/>
          <p:cNvSpPr txBox="1">
            <a:spLocks noChangeArrowheads="1"/>
          </p:cNvSpPr>
          <p:nvPr/>
        </p:nvSpPr>
        <p:spPr bwMode="auto">
          <a:xfrm>
            <a:off x="3192697" y="3811726"/>
            <a:ext cx="2682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cs typeface="Arial" panose="020B0604020202020204" pitchFamily="34" charset="0"/>
              </a:rPr>
              <a:t>肖雨蓓</a:t>
            </a:r>
          </a:p>
        </p:txBody>
      </p:sp>
      <p:sp>
        <p:nvSpPr>
          <p:cNvPr id="111" name="矩形 110"/>
          <p:cNvSpPr>
            <a:spLocks noChangeArrowheads="1"/>
          </p:cNvSpPr>
          <p:nvPr/>
        </p:nvSpPr>
        <p:spPr bwMode="auto">
          <a:xfrm>
            <a:off x="2981559" y="4211776"/>
            <a:ext cx="4033838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chemeClr val="bg1"/>
                </a:solidFill>
              </a:rPr>
              <a:t>简单光照，昼夜变化和复杂光照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Simple lighting and shading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Complex </a:t>
            </a:r>
            <a:r>
              <a:rPr lang="en-US" altLang="zh-CN" sz="1800" b="1" dirty="0" smtClean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Lighting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搜索并导入了模型树、栅栏</a:t>
            </a:r>
            <a:endParaRPr lang="en-US" altLang="zh-CN" sz="1800" b="1" dirty="0">
              <a:solidFill>
                <a:schemeClr val="bg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chemeClr val="bg1"/>
                </a:solidFill>
              </a:rPr>
              <a:t>期末展示</a:t>
            </a:r>
            <a:r>
              <a:rPr lang="en-US" altLang="zh-CN" sz="1800" b="1" dirty="0">
                <a:solidFill>
                  <a:schemeClr val="bg1"/>
                </a:solidFill>
              </a:rPr>
              <a:t>PPT</a:t>
            </a:r>
          </a:p>
        </p:txBody>
      </p:sp>
      <p:sp>
        <p:nvSpPr>
          <p:cNvPr id="113" name="文本框 3"/>
          <p:cNvSpPr txBox="1">
            <a:spLocks noChangeArrowheads="1"/>
          </p:cNvSpPr>
          <p:nvPr/>
        </p:nvSpPr>
        <p:spPr bwMode="auto">
          <a:xfrm>
            <a:off x="8063941" y="963632"/>
            <a:ext cx="2682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袁均良</a:t>
            </a:r>
          </a:p>
        </p:txBody>
      </p:sp>
      <p:sp>
        <p:nvSpPr>
          <p:cNvPr id="114" name="矩形 113"/>
          <p:cNvSpPr>
            <a:spLocks noChangeArrowheads="1"/>
          </p:cNvSpPr>
          <p:nvPr/>
        </p:nvSpPr>
        <p:spPr bwMode="auto">
          <a:xfrm>
            <a:off x="7848041" y="1306532"/>
            <a:ext cx="3225800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chemeClr val="bg1"/>
                </a:solidFill>
              </a:rPr>
              <a:t>物体阴影和抗锯齿效应以及河流的流体模拟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Shadow mapping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Anti-Aliasing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Fluid Simulation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chemeClr val="bg1"/>
                </a:solidFill>
              </a:rPr>
              <a:t>期中展示</a:t>
            </a:r>
            <a:endParaRPr lang="en-US" altLang="zh-CN" sz="1800" b="1" dirty="0">
              <a:solidFill>
                <a:schemeClr val="bg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chemeClr val="bg1"/>
                </a:solidFill>
              </a:rPr>
              <a:t>期末</a:t>
            </a:r>
            <a:r>
              <a:rPr lang="zh-CN" altLang="en-US" sz="1800" b="1" dirty="0" smtClean="0">
                <a:solidFill>
                  <a:schemeClr val="bg1"/>
                </a:solidFill>
              </a:rPr>
              <a:t>展示</a:t>
            </a:r>
            <a:endParaRPr lang="en-US" altLang="zh-CN" sz="18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 smtClean="0">
                <a:solidFill>
                  <a:schemeClr val="bg1"/>
                </a:solidFill>
              </a:rPr>
              <a:t>PPT</a:t>
            </a:r>
            <a:r>
              <a:rPr lang="zh-CN" altLang="en-US" sz="1800" b="1" dirty="0" smtClean="0">
                <a:solidFill>
                  <a:schemeClr val="bg1"/>
                </a:solidFill>
              </a:rPr>
              <a:t>制作与更新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116" name="文本框 3"/>
          <p:cNvSpPr txBox="1">
            <a:spLocks noChangeArrowheads="1"/>
          </p:cNvSpPr>
          <p:nvPr/>
        </p:nvSpPr>
        <p:spPr bwMode="auto">
          <a:xfrm>
            <a:off x="3818965" y="1217380"/>
            <a:ext cx="2682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张家侨</a:t>
            </a:r>
          </a:p>
        </p:txBody>
      </p:sp>
      <p:sp>
        <p:nvSpPr>
          <p:cNvPr id="117" name="矩形 116"/>
          <p:cNvSpPr>
            <a:spLocks noChangeArrowheads="1"/>
          </p:cNvSpPr>
          <p:nvPr/>
        </p:nvSpPr>
        <p:spPr bwMode="auto">
          <a:xfrm>
            <a:off x="3793052" y="1657350"/>
            <a:ext cx="260032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chemeClr val="bg1"/>
                </a:solidFill>
              </a:rPr>
              <a:t>天空盒及青蛙的构建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Sky box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Display Text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solidFill>
                  <a:schemeClr val="bg1"/>
                </a:solidFill>
              </a:rPr>
              <a:t>添加时间控制功能</a:t>
            </a: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119" name="文本框 3"/>
          <p:cNvSpPr txBox="1">
            <a:spLocks noChangeArrowheads="1"/>
          </p:cNvSpPr>
          <p:nvPr/>
        </p:nvSpPr>
        <p:spPr bwMode="auto">
          <a:xfrm>
            <a:off x="7085781" y="4601448"/>
            <a:ext cx="2682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cs typeface="Arial" panose="020B0604020202020204" pitchFamily="34" charset="0"/>
              </a:rPr>
              <a:t>李景飞</a:t>
            </a:r>
          </a:p>
        </p:txBody>
      </p:sp>
      <p:sp>
        <p:nvSpPr>
          <p:cNvPr id="121" name="矩形 120"/>
          <p:cNvSpPr>
            <a:spLocks noChangeArrowheads="1"/>
          </p:cNvSpPr>
          <p:nvPr/>
        </p:nvSpPr>
        <p:spPr bwMode="auto">
          <a:xfrm>
            <a:off x="6958781" y="4982448"/>
            <a:ext cx="5285421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检索模型</a:t>
            </a:r>
            <a:endParaRPr lang="en-US" altLang="zh-CN" sz="1800" b="1" dirty="0">
              <a:solidFill>
                <a:schemeClr val="bg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 smtClean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Camera </a:t>
            </a: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Roaming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Texture </a:t>
            </a:r>
            <a:r>
              <a:rPr lang="en-US" altLang="zh-CN" sz="1800" b="1" dirty="0" smtClean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mapping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Gravity System and Collision Detection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zh-CN" sz="1800" b="1" dirty="0">
              <a:solidFill>
                <a:schemeClr val="bg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4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 autoUpdateAnimBg="0"/>
      <p:bldP spid="107" grpId="0"/>
      <p:bldP spid="110" grpId="0" autoUpdateAnimBg="0"/>
      <p:bldP spid="111" grpId="0"/>
      <p:bldP spid="113" grpId="0" autoUpdateAnimBg="0"/>
      <p:bldP spid="114" grpId="0"/>
      <p:bldP spid="116" grpId="0" autoUpdateAnimBg="0"/>
      <p:bldP spid="117" grpId="0"/>
      <p:bldP spid="119" grpId="0" autoUpdateAnimBg="0"/>
      <p:bldP spid="1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2531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4" name="文本框 65"/>
          <p:cNvSpPr txBox="1">
            <a:spLocks noChangeArrowheads="1"/>
          </p:cNvSpPr>
          <p:nvPr/>
        </p:nvSpPr>
        <p:spPr bwMode="auto">
          <a:xfrm>
            <a:off x="819149" y="334963"/>
            <a:ext cx="41221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答辩后修改过的内容</a:t>
            </a:r>
            <a:endParaRPr lang="zh-CN" alt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535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3" name="文本框 3"/>
          <p:cNvSpPr txBox="1">
            <a:spLocks noChangeArrowheads="1"/>
          </p:cNvSpPr>
          <p:nvPr/>
        </p:nvSpPr>
        <p:spPr bwMode="auto">
          <a:xfrm>
            <a:off x="819148" y="1142999"/>
            <a:ext cx="10769113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、修改了河流的运算方式，将之前河流运行一段时间会发散的问题纠正了，现在流体模拟是收敛的。</a:t>
            </a:r>
            <a:endParaRPr lang="en-US" altLang="zh-CN" sz="24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、由于</a:t>
            </a: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Koch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分型的值较大，导致河岸呈锯齿状，将河岸的</a:t>
            </a: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Koch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分型乘了一个系数，使得其变得更平滑</a:t>
            </a:r>
            <a:endParaRPr lang="en-US" altLang="zh-CN" sz="24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、把时间操控从单纯的线性变化改为了反比例变化，使得按</a:t>
            </a: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E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和</a:t>
            </a: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R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的变化更加的平缓，而之前会导致周期太小黑屏的问题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。</a:t>
            </a:r>
            <a:endParaRPr lang="en-US" altLang="zh-CN" sz="24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4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、完成</a:t>
            </a: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PPT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中 处理河流的</a:t>
            </a: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bug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。</a:t>
            </a:r>
            <a:endParaRPr lang="en-US" altLang="zh-CN" sz="24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5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、修改分工，使其与报告吻合。</a:t>
            </a:r>
            <a:endParaRPr lang="zh-CN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091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-2751984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5604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06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08" name="等腰三角形 9"/>
          <p:cNvSpPr>
            <a:spLocks noChangeArrowheads="1"/>
          </p:cNvSpPr>
          <p:nvPr/>
        </p:nvSpPr>
        <p:spPr bwMode="auto">
          <a:xfrm rot="-3362199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09" name="等腰三角形 14"/>
          <p:cNvSpPr>
            <a:spLocks noChangeArrowheads="1"/>
          </p:cNvSpPr>
          <p:nvPr/>
        </p:nvSpPr>
        <p:spPr bwMode="auto">
          <a:xfrm rot="-1766089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3566" name="矩形 19"/>
          <p:cNvSpPr>
            <a:spLocks noChangeArrowheads="1"/>
          </p:cNvSpPr>
          <p:nvPr/>
        </p:nvSpPr>
        <p:spPr bwMode="auto">
          <a:xfrm>
            <a:off x="3927475" y="1344613"/>
            <a:ext cx="4310063" cy="1892300"/>
          </a:xfrm>
          <a:prstGeom prst="rect">
            <a:avLst/>
          </a:prstGeom>
          <a:noFill/>
          <a:ln w="12700">
            <a:solidFill>
              <a:schemeClr val="bg1">
                <a:alpha val="50195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4618038" y="3355975"/>
            <a:ext cx="2955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3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THANK YOU</a:t>
            </a: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FOR WATCHING</a:t>
            </a:r>
            <a:endParaRPr lang="zh-CN" altLang="en-US" sz="2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25614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>
            <a:solidFill>
              <a:schemeClr val="bg1">
                <a:alpha val="50195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832350" y="1797050"/>
            <a:ext cx="2659063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期末</a:t>
            </a: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展示</a:t>
            </a:r>
            <a:endParaRPr lang="en-US" altLang="zh-CN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第八小组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nimBg="1" autoUpdateAnimBg="0"/>
      <p:bldP spid="25605" grpId="0" animBg="1" autoUpdateAnimBg="0"/>
      <p:bldP spid="25607" grpId="0" animBg="1" autoUpdateAnimBg="0"/>
      <p:bldP spid="25608" grpId="0" animBg="1" autoUpdateAnimBg="0"/>
      <p:bldP spid="25609" grpId="0" animBg="1" autoUpdateAnimBg="0"/>
      <p:bldP spid="25613" grpId="0" autoUpdateAnimBg="0"/>
      <p:bldP spid="25618" grpId="0" animBg="1" autoUpdateAnimBg="0"/>
      <p:bldP spid="25619" grpId="0" animBg="1" autoUpdateAnimBg="0"/>
      <p:bldP spid="2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>
            <a:grpSpLocks/>
          </p:cNvGrpSpPr>
          <p:nvPr/>
        </p:nvGrpSpPr>
        <p:grpSpPr bwMode="auto">
          <a:xfrm>
            <a:off x="0" y="2066925"/>
            <a:ext cx="12192000" cy="2949575"/>
            <a:chOff x="0" y="0"/>
            <a:chExt cx="12192001" cy="2949678"/>
          </a:xfrm>
        </p:grpSpPr>
        <p:sp>
          <p:nvSpPr>
            <p:cNvPr id="4135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136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4137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4138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39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4099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4128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9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0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4131" name="图片 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32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3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4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136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1" name="弧形 43"/>
          <p:cNvSpPr>
            <a:spLocks/>
          </p:cNvSpPr>
          <p:nvPr/>
        </p:nvSpPr>
        <p:spPr bwMode="auto">
          <a:xfrm>
            <a:off x="1498600" y="2414588"/>
            <a:ext cx="1481138" cy="147955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2" name="弧形 44"/>
          <p:cNvSpPr>
            <a:spLocks/>
          </p:cNvSpPr>
          <p:nvPr/>
        </p:nvSpPr>
        <p:spPr bwMode="auto">
          <a:xfrm>
            <a:off x="4065588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3" name="弧形 45"/>
          <p:cNvSpPr>
            <a:spLocks/>
          </p:cNvSpPr>
          <p:nvPr/>
        </p:nvSpPr>
        <p:spPr bwMode="auto">
          <a:xfrm>
            <a:off x="6634163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4" name="弧形 46"/>
          <p:cNvSpPr>
            <a:spLocks/>
          </p:cNvSpPr>
          <p:nvPr/>
        </p:nvSpPr>
        <p:spPr bwMode="auto">
          <a:xfrm>
            <a:off x="9202738" y="2414588"/>
            <a:ext cx="1479550" cy="1479550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5145" name="直接连接符 47"/>
          <p:cNvCxnSpPr>
            <a:cxnSpLocks noChangeShapeType="1"/>
          </p:cNvCxnSpPr>
          <p:nvPr/>
        </p:nvCxnSpPr>
        <p:spPr bwMode="auto">
          <a:xfrm>
            <a:off x="10682288" y="3148013"/>
            <a:ext cx="1528762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6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7" name="直接连接符 49"/>
          <p:cNvCxnSpPr>
            <a:cxnSpLocks noChangeShapeType="1"/>
          </p:cNvCxnSpPr>
          <p:nvPr/>
        </p:nvCxnSpPr>
        <p:spPr bwMode="auto">
          <a:xfrm>
            <a:off x="5549900" y="3148013"/>
            <a:ext cx="1079500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8" name="直接连接符 50"/>
          <p:cNvCxnSpPr>
            <a:cxnSpLocks noChangeShapeType="1"/>
          </p:cNvCxnSpPr>
          <p:nvPr/>
        </p:nvCxnSpPr>
        <p:spPr bwMode="auto">
          <a:xfrm>
            <a:off x="8116888" y="3148013"/>
            <a:ext cx="1081087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49" name="组合 73"/>
          <p:cNvGrpSpPr>
            <a:grpSpLocks/>
          </p:cNvGrpSpPr>
          <p:nvPr/>
        </p:nvGrpSpPr>
        <p:grpSpPr bwMode="auto">
          <a:xfrm>
            <a:off x="1619250" y="2524125"/>
            <a:ext cx="1249363" cy="1249363"/>
            <a:chOff x="0" y="0"/>
            <a:chExt cx="1248318" cy="1248318"/>
          </a:xfrm>
        </p:grpSpPr>
        <p:sp>
          <p:nvSpPr>
            <p:cNvPr id="4126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7" name="文本框 60"/>
            <p:cNvSpPr txBox="1">
              <a:spLocks noChangeArrowheads="1"/>
            </p:cNvSpPr>
            <p:nvPr/>
          </p:nvSpPr>
          <p:spPr bwMode="auto">
            <a:xfrm>
              <a:off x="173570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2" name="组合 74"/>
          <p:cNvGrpSpPr>
            <a:grpSpLocks/>
          </p:cNvGrpSpPr>
          <p:nvPr/>
        </p:nvGrpSpPr>
        <p:grpSpPr bwMode="auto">
          <a:xfrm>
            <a:off x="4186238" y="2524125"/>
            <a:ext cx="1247775" cy="1249363"/>
            <a:chOff x="0" y="0"/>
            <a:chExt cx="1248318" cy="1248318"/>
          </a:xfrm>
        </p:grpSpPr>
        <p:sp>
          <p:nvSpPr>
            <p:cNvPr id="4124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5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5" name="组合 75"/>
          <p:cNvGrpSpPr>
            <a:grpSpLocks/>
          </p:cNvGrpSpPr>
          <p:nvPr/>
        </p:nvGrpSpPr>
        <p:grpSpPr bwMode="auto">
          <a:xfrm>
            <a:off x="6751638" y="2524125"/>
            <a:ext cx="1249362" cy="1249363"/>
            <a:chOff x="0" y="0"/>
            <a:chExt cx="1248318" cy="1248318"/>
          </a:xfrm>
        </p:grpSpPr>
        <p:sp>
          <p:nvSpPr>
            <p:cNvPr id="4122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3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8" name="组合 76"/>
          <p:cNvGrpSpPr>
            <a:grpSpLocks/>
          </p:cNvGrpSpPr>
          <p:nvPr/>
        </p:nvGrpSpPr>
        <p:grpSpPr bwMode="auto">
          <a:xfrm>
            <a:off x="9318625" y="2524125"/>
            <a:ext cx="1247775" cy="1249363"/>
            <a:chOff x="0" y="0"/>
            <a:chExt cx="1248318" cy="1248318"/>
          </a:xfrm>
        </p:grpSpPr>
        <p:sp>
          <p:nvSpPr>
            <p:cNvPr id="4120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1" name="文本框 64"/>
            <p:cNvSpPr txBox="1">
              <a:spLocks noChangeArrowheads="1"/>
            </p:cNvSpPr>
            <p:nvPr/>
          </p:nvSpPr>
          <p:spPr bwMode="auto">
            <a:xfrm>
              <a:off x="16195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116" name="文本框 65"/>
          <p:cNvSpPr txBox="1">
            <a:spLocks noChangeArrowheads="1"/>
          </p:cNvSpPr>
          <p:nvPr/>
        </p:nvSpPr>
        <p:spPr bwMode="auto">
          <a:xfrm>
            <a:off x="1120775" y="3844925"/>
            <a:ext cx="2262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cs typeface="Arial" panose="020B0604020202020204" pitchFamily="34" charset="0"/>
              </a:rPr>
              <a:t>项目介绍</a:t>
            </a:r>
          </a:p>
        </p:txBody>
      </p:sp>
      <p:sp>
        <p:nvSpPr>
          <p:cNvPr id="4117" name="文本框 66"/>
          <p:cNvSpPr txBox="1">
            <a:spLocks noChangeArrowheads="1"/>
          </p:cNvSpPr>
          <p:nvPr/>
        </p:nvSpPr>
        <p:spPr bwMode="auto">
          <a:xfrm>
            <a:off x="3686175" y="3844925"/>
            <a:ext cx="2262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cs typeface="Arial" panose="020B0604020202020204" pitchFamily="34" charset="0"/>
              </a:rPr>
              <a:t>成果展示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118" name="文本框 67"/>
          <p:cNvSpPr txBox="1">
            <a:spLocks noChangeArrowheads="1"/>
          </p:cNvSpPr>
          <p:nvPr/>
        </p:nvSpPr>
        <p:spPr bwMode="auto">
          <a:xfrm>
            <a:off x="6243638" y="3844925"/>
            <a:ext cx="22621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cs typeface="Arial" panose="020B0604020202020204" pitchFamily="34" charset="0"/>
              </a:rPr>
              <a:t>功能列表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119" name="文本框 68"/>
          <p:cNvSpPr txBox="1">
            <a:spLocks noChangeArrowheads="1"/>
          </p:cNvSpPr>
          <p:nvPr/>
        </p:nvSpPr>
        <p:spPr bwMode="auto">
          <a:xfrm>
            <a:off x="8810625" y="3844925"/>
            <a:ext cx="2262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cs typeface="Arial" panose="020B0604020202020204" pitchFamily="34" charset="0"/>
              </a:rPr>
              <a:t>工作情况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5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5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5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8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5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5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60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5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>
            <a:grpSpLocks/>
          </p:cNvGrpSpPr>
          <p:nvPr/>
        </p:nvGrpSpPr>
        <p:grpSpPr bwMode="auto">
          <a:xfrm>
            <a:off x="0" y="2066925"/>
            <a:ext cx="12192000" cy="2949575"/>
            <a:chOff x="0" y="0"/>
            <a:chExt cx="12192001" cy="2949678"/>
          </a:xfrm>
        </p:grpSpPr>
        <p:sp>
          <p:nvSpPr>
            <p:cNvPr id="5163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164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5165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5166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67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5123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5156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57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58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5159" name="图片 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60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61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62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124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6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4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5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66" name="组合 4"/>
          <p:cNvGrpSpPr>
            <a:grpSpLocks/>
          </p:cNvGrpSpPr>
          <p:nvPr/>
        </p:nvGrpSpPr>
        <p:grpSpPr bwMode="auto">
          <a:xfrm>
            <a:off x="1120775" y="2414588"/>
            <a:ext cx="2262188" cy="1768475"/>
            <a:chOff x="0" y="0"/>
            <a:chExt cx="2261776" cy="1768754"/>
          </a:xfrm>
        </p:grpSpPr>
        <p:sp>
          <p:nvSpPr>
            <p:cNvPr id="5151" name="弧形 43"/>
            <p:cNvSpPr>
              <a:spLocks/>
            </p:cNvSpPr>
            <p:nvPr/>
          </p:nvSpPr>
          <p:spPr bwMode="auto">
            <a:xfrm>
              <a:off x="377756" y="0"/>
              <a:ext cx="1480868" cy="1481244"/>
            </a:xfrm>
            <a:custGeom>
              <a:avLst/>
              <a:gdLst>
                <a:gd name="T0" fmla="*/ 0 w 1480868"/>
                <a:gd name="T1" fmla="*/ 740621 h 1481244"/>
                <a:gd name="T2" fmla="*/ 740434 w 1480868"/>
                <a:gd name="T3" fmla="*/ 0 h 1481244"/>
                <a:gd name="T4" fmla="*/ 1480868 w 1480868"/>
                <a:gd name="T5" fmla="*/ 740622 h 1481244"/>
                <a:gd name="T6" fmla="*/ 740434 w 1480868"/>
                <a:gd name="T7" fmla="*/ 740622 h 1481244"/>
                <a:gd name="T8" fmla="*/ 0 w 1480868"/>
                <a:gd name="T9" fmla="*/ 740621 h 1481244"/>
                <a:gd name="T10" fmla="*/ 0 w 1480868"/>
                <a:gd name="T11" fmla="*/ 740621 h 1481244"/>
                <a:gd name="T12" fmla="*/ 740434 w 1480868"/>
                <a:gd name="T13" fmla="*/ 0 h 1481244"/>
                <a:gd name="T14" fmla="*/ 1480868 w 1480868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80868" h="1481244" stroke="0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  <a:lnTo>
                    <a:pt x="740434" y="740622"/>
                  </a:lnTo>
                  <a:lnTo>
                    <a:pt x="0" y="740621"/>
                  </a:lnTo>
                  <a:close/>
                </a:path>
                <a:path w="1480868" h="1481244" fill="none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5152" name="组合 73"/>
            <p:cNvGrpSpPr>
              <a:grpSpLocks/>
            </p:cNvGrpSpPr>
            <p:nvPr/>
          </p:nvGrpSpPr>
          <p:grpSpPr bwMode="auto">
            <a:xfrm>
              <a:off x="498691" y="110634"/>
              <a:ext cx="1248318" cy="1248318"/>
              <a:chOff x="0" y="0"/>
              <a:chExt cx="1248318" cy="1248318"/>
            </a:xfrm>
          </p:grpSpPr>
          <p:sp>
            <p:nvSpPr>
              <p:cNvPr id="5154" name="椭圆 55"/>
              <p:cNvSpPr>
                <a:spLocks noChangeArrowheads="1"/>
              </p:cNvSpPr>
              <p:nvPr/>
            </p:nvSpPr>
            <p:spPr bwMode="auto">
              <a:xfrm>
                <a:off x="-307" y="499"/>
                <a:ext cx="1249136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55" name="文本框 60"/>
              <p:cNvSpPr txBox="1">
                <a:spLocks noChangeArrowheads="1"/>
              </p:cNvSpPr>
              <p:nvPr/>
            </p:nvSpPr>
            <p:spPr bwMode="auto">
              <a:xfrm>
                <a:off x="173570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01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5153" name="文本框 65"/>
            <p:cNvSpPr txBox="1">
              <a:spLocks noChangeArrowheads="1"/>
            </p:cNvSpPr>
            <p:nvPr/>
          </p:nvSpPr>
          <p:spPr bwMode="auto">
            <a:xfrm>
              <a:off x="0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cs typeface="Arial" panose="020B0604020202020204" pitchFamily="34" charset="0"/>
                </a:rPr>
                <a:t>项目介绍</a:t>
              </a:r>
            </a:p>
          </p:txBody>
        </p:sp>
      </p:grpSp>
      <p:grpSp>
        <p:nvGrpSpPr>
          <p:cNvPr id="6174" name="组合 1"/>
          <p:cNvGrpSpPr>
            <a:grpSpLocks/>
          </p:cNvGrpSpPr>
          <p:nvPr/>
        </p:nvGrpSpPr>
        <p:grpSpPr bwMode="auto">
          <a:xfrm>
            <a:off x="3686175" y="2414588"/>
            <a:ext cx="8524875" cy="1768475"/>
            <a:chOff x="0" y="0"/>
            <a:chExt cx="8524246" cy="1768779"/>
          </a:xfrm>
        </p:grpSpPr>
        <p:sp>
          <p:nvSpPr>
            <p:cNvPr id="5133" name="弧形 44"/>
            <p:cNvSpPr>
              <a:spLocks/>
            </p:cNvSpPr>
            <p:nvPr/>
          </p:nvSpPr>
          <p:spPr bwMode="auto">
            <a:xfrm>
              <a:off x="379385" y="0"/>
              <a:ext cx="1481028" cy="1481244"/>
            </a:xfrm>
            <a:custGeom>
              <a:avLst/>
              <a:gdLst>
                <a:gd name="T0" fmla="*/ 0 w 1481028"/>
                <a:gd name="T1" fmla="*/ 740621 h 1481244"/>
                <a:gd name="T2" fmla="*/ 740514 w 1481028"/>
                <a:gd name="T3" fmla="*/ 0 h 1481244"/>
                <a:gd name="T4" fmla="*/ 1481028 w 1481028"/>
                <a:gd name="T5" fmla="*/ 740622 h 1481244"/>
                <a:gd name="T6" fmla="*/ 740514 w 1481028"/>
                <a:gd name="T7" fmla="*/ 740622 h 1481244"/>
                <a:gd name="T8" fmla="*/ 0 w 1481028"/>
                <a:gd name="T9" fmla="*/ 740621 h 1481244"/>
                <a:gd name="T10" fmla="*/ 0 w 1481028"/>
                <a:gd name="T11" fmla="*/ 740621 h 1481244"/>
                <a:gd name="T12" fmla="*/ 740514 w 1481028"/>
                <a:gd name="T13" fmla="*/ 0 h 1481244"/>
                <a:gd name="T14" fmla="*/ 1481028 w 1481028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81028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  <a:lnTo>
                    <a:pt x="740514" y="740622"/>
                  </a:lnTo>
                  <a:lnTo>
                    <a:pt x="0" y="740621"/>
                  </a:lnTo>
                  <a:close/>
                </a:path>
                <a:path w="1481028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4" name="弧形 45"/>
            <p:cNvSpPr>
              <a:spLocks/>
            </p:cNvSpPr>
            <p:nvPr/>
          </p:nvSpPr>
          <p:spPr bwMode="auto">
            <a:xfrm>
              <a:off x="2947770" y="0"/>
              <a:ext cx="1479441" cy="1481244"/>
            </a:xfrm>
            <a:custGeom>
              <a:avLst/>
              <a:gdLst>
                <a:gd name="T0" fmla="*/ 0 w 1479441"/>
                <a:gd name="T1" fmla="*/ 740621 h 1481244"/>
                <a:gd name="T2" fmla="*/ 739721 w 1479441"/>
                <a:gd name="T3" fmla="*/ 0 h 1481244"/>
                <a:gd name="T4" fmla="*/ 1479442 w 1479441"/>
                <a:gd name="T5" fmla="*/ 740622 h 1481244"/>
                <a:gd name="T6" fmla="*/ 739721 w 1479441"/>
                <a:gd name="T7" fmla="*/ 740622 h 1481244"/>
                <a:gd name="T8" fmla="*/ 0 w 1479441"/>
                <a:gd name="T9" fmla="*/ 740621 h 1481244"/>
                <a:gd name="T10" fmla="*/ 0 w 1479441"/>
                <a:gd name="T11" fmla="*/ 740621 h 1481244"/>
                <a:gd name="T12" fmla="*/ 739721 w 1479441"/>
                <a:gd name="T13" fmla="*/ 0 h 1481244"/>
                <a:gd name="T14" fmla="*/ 1479442 w 1479441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9441" h="1481244" stroke="0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  <a:lnTo>
                    <a:pt x="739721" y="740622"/>
                  </a:lnTo>
                  <a:lnTo>
                    <a:pt x="0" y="740621"/>
                  </a:lnTo>
                  <a:close/>
                </a:path>
                <a:path w="1479441" h="1481244" fill="none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5" name="弧形 46"/>
            <p:cNvSpPr>
              <a:spLocks/>
            </p:cNvSpPr>
            <p:nvPr/>
          </p:nvSpPr>
          <p:spPr bwMode="auto">
            <a:xfrm>
              <a:off x="5514568" y="0"/>
              <a:ext cx="1481029" cy="1481244"/>
            </a:xfrm>
            <a:custGeom>
              <a:avLst/>
              <a:gdLst>
                <a:gd name="T0" fmla="*/ 0 w 1481029"/>
                <a:gd name="T1" fmla="*/ 740621 h 1481244"/>
                <a:gd name="T2" fmla="*/ 740515 w 1481029"/>
                <a:gd name="T3" fmla="*/ 0 h 1481244"/>
                <a:gd name="T4" fmla="*/ 1481030 w 1481029"/>
                <a:gd name="T5" fmla="*/ 740622 h 1481244"/>
                <a:gd name="T6" fmla="*/ 740515 w 1481029"/>
                <a:gd name="T7" fmla="*/ 740622 h 1481244"/>
                <a:gd name="T8" fmla="*/ 0 w 1481029"/>
                <a:gd name="T9" fmla="*/ 740621 h 1481244"/>
                <a:gd name="T10" fmla="*/ 0 w 1481029"/>
                <a:gd name="T11" fmla="*/ 740621 h 1481244"/>
                <a:gd name="T12" fmla="*/ 740515 w 1481029"/>
                <a:gd name="T13" fmla="*/ 0 h 1481244"/>
                <a:gd name="T14" fmla="*/ 1481030 w 1481029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81029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  <a:lnTo>
                    <a:pt x="740515" y="740622"/>
                  </a:lnTo>
                  <a:lnTo>
                    <a:pt x="0" y="740621"/>
                  </a:lnTo>
                  <a:close/>
                </a:path>
                <a:path w="1481029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136" name="直接连接符 47"/>
            <p:cNvCxnSpPr>
              <a:cxnSpLocks noChangeShapeType="1"/>
            </p:cNvCxnSpPr>
            <p:nvPr/>
          </p:nvCxnSpPr>
          <p:spPr bwMode="auto">
            <a:xfrm>
              <a:off x="6995597" y="733478"/>
              <a:ext cx="1528649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7" name="直接连接符 49"/>
            <p:cNvCxnSpPr>
              <a:cxnSpLocks noChangeShapeType="1"/>
            </p:cNvCxnSpPr>
            <p:nvPr/>
          </p:nvCxnSpPr>
          <p:spPr bwMode="auto">
            <a:xfrm>
              <a:off x="1862001" y="733478"/>
              <a:ext cx="1081007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8" name="直接连接符 50"/>
            <p:cNvCxnSpPr>
              <a:cxnSpLocks noChangeShapeType="1"/>
            </p:cNvCxnSpPr>
            <p:nvPr/>
          </p:nvCxnSpPr>
          <p:spPr bwMode="auto">
            <a:xfrm>
              <a:off x="4430386" y="733478"/>
              <a:ext cx="107942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139" name="组合 74"/>
            <p:cNvGrpSpPr>
              <a:grpSpLocks/>
            </p:cNvGrpSpPr>
            <p:nvPr/>
          </p:nvGrpSpPr>
          <p:grpSpPr bwMode="auto">
            <a:xfrm>
              <a:off x="498989" y="110634"/>
              <a:ext cx="1248318" cy="1248318"/>
              <a:chOff x="0" y="0"/>
              <a:chExt cx="1248318" cy="1248318"/>
            </a:xfrm>
          </p:grpSpPr>
          <p:sp>
            <p:nvSpPr>
              <p:cNvPr id="5149" name="椭圆 57"/>
              <p:cNvSpPr>
                <a:spLocks noChangeArrowheads="1"/>
              </p:cNvSpPr>
              <p:nvPr/>
            </p:nvSpPr>
            <p:spPr bwMode="auto">
              <a:xfrm>
                <a:off x="-551" y="499"/>
                <a:ext cx="1249271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50" name="文本框 61"/>
              <p:cNvSpPr txBox="1">
                <a:spLocks noChangeArrowheads="1"/>
              </p:cNvSpPr>
              <p:nvPr/>
            </p:nvSpPr>
            <p:spPr bwMode="auto">
              <a:xfrm>
                <a:off x="16969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02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5140" name="组合 75"/>
            <p:cNvGrpSpPr>
              <a:grpSpLocks/>
            </p:cNvGrpSpPr>
            <p:nvPr/>
          </p:nvGrpSpPr>
          <p:grpSpPr bwMode="auto">
            <a:xfrm>
              <a:off x="3065156" y="110634"/>
              <a:ext cx="1248318" cy="1248318"/>
              <a:chOff x="0" y="0"/>
              <a:chExt cx="1248318" cy="1248318"/>
            </a:xfrm>
          </p:grpSpPr>
          <p:sp>
            <p:nvSpPr>
              <p:cNvPr id="5147" name="椭圆 58"/>
              <p:cNvSpPr>
                <a:spLocks noChangeArrowheads="1"/>
              </p:cNvSpPr>
              <p:nvPr/>
            </p:nvSpPr>
            <p:spPr bwMode="auto">
              <a:xfrm>
                <a:off x="81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48" name="文本框 62"/>
              <p:cNvSpPr txBox="1">
                <a:spLocks noChangeArrowheads="1"/>
              </p:cNvSpPr>
              <p:nvPr/>
            </p:nvSpPr>
            <p:spPr bwMode="auto">
              <a:xfrm>
                <a:off x="165828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03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5141" name="组合 76"/>
            <p:cNvGrpSpPr>
              <a:grpSpLocks/>
            </p:cNvGrpSpPr>
            <p:nvPr/>
          </p:nvGrpSpPr>
          <p:grpSpPr bwMode="auto">
            <a:xfrm>
              <a:off x="5631322" y="110634"/>
              <a:ext cx="1248318" cy="1248318"/>
              <a:chOff x="0" y="0"/>
              <a:chExt cx="1248318" cy="1248318"/>
            </a:xfrm>
          </p:grpSpPr>
          <p:sp>
            <p:nvSpPr>
              <p:cNvPr id="5145" name="椭圆 59"/>
              <p:cNvSpPr>
                <a:spLocks noChangeArrowheads="1"/>
              </p:cNvSpPr>
              <p:nvPr/>
            </p:nvSpPr>
            <p:spPr bwMode="auto">
              <a:xfrm>
                <a:off x="712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46" name="文本框 64"/>
              <p:cNvSpPr txBox="1">
                <a:spLocks noChangeArrowheads="1"/>
              </p:cNvSpPr>
              <p:nvPr/>
            </p:nvSpPr>
            <p:spPr bwMode="auto">
              <a:xfrm>
                <a:off x="16195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04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5142" name="文本框 66"/>
            <p:cNvSpPr txBox="1">
              <a:spLocks noChangeArrowheads="1"/>
            </p:cNvSpPr>
            <p:nvPr/>
          </p:nvSpPr>
          <p:spPr bwMode="auto">
            <a:xfrm>
              <a:off x="0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cs typeface="Arial" panose="020B0604020202020204" pitchFamily="34" charset="0"/>
                </a:rPr>
                <a:t>成果展示</a:t>
              </a:r>
            </a:p>
          </p:txBody>
        </p:sp>
        <p:sp>
          <p:nvSpPr>
            <p:cNvPr id="5143" name="文本框 67"/>
            <p:cNvSpPr txBox="1">
              <a:spLocks noChangeArrowheads="1"/>
            </p:cNvSpPr>
            <p:nvPr/>
          </p:nvSpPr>
          <p:spPr bwMode="auto">
            <a:xfrm>
              <a:off x="2556738" y="1430200"/>
              <a:ext cx="2261776" cy="338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cs typeface="Arial" panose="020B0604020202020204" pitchFamily="34" charset="0"/>
                </a:rPr>
                <a:t>功能列表</a:t>
              </a:r>
            </a:p>
          </p:txBody>
        </p:sp>
        <p:sp>
          <p:nvSpPr>
            <p:cNvPr id="5144" name="文本框 68"/>
            <p:cNvSpPr txBox="1">
              <a:spLocks noChangeArrowheads="1"/>
            </p:cNvSpPr>
            <p:nvPr/>
          </p:nvSpPr>
          <p:spPr bwMode="auto">
            <a:xfrm>
              <a:off x="5124593" y="1430200"/>
              <a:ext cx="2261776" cy="338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cs typeface="Arial" panose="020B0604020202020204" pitchFamily="34" charset="0"/>
                </a:rPr>
                <a:t>工作情况</a:t>
              </a:r>
            </a:p>
          </p:txBody>
        </p:sp>
      </p:grpSp>
      <p:cxnSp>
        <p:nvCxnSpPr>
          <p:cNvPr id="6199" name="直接连接符 108"/>
          <p:cNvCxnSpPr>
            <a:cxnSpLocks noChangeShapeType="1"/>
          </p:cNvCxnSpPr>
          <p:nvPr/>
        </p:nvCxnSpPr>
        <p:spPr bwMode="auto">
          <a:xfrm>
            <a:off x="-6350" y="3148013"/>
            <a:ext cx="5353050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00" name="直接连接符 109"/>
          <p:cNvCxnSpPr>
            <a:cxnSpLocks noChangeShapeType="1"/>
          </p:cNvCxnSpPr>
          <p:nvPr/>
        </p:nvCxnSpPr>
        <p:spPr bwMode="auto">
          <a:xfrm>
            <a:off x="6818313" y="3148013"/>
            <a:ext cx="5354637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0.31432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7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6147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8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149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6" name="矩形 16"/>
          <p:cNvSpPr>
            <a:spLocks noChangeArrowheads="1"/>
          </p:cNvSpPr>
          <p:nvPr/>
        </p:nvSpPr>
        <p:spPr bwMode="auto">
          <a:xfrm>
            <a:off x="407988" y="1460500"/>
            <a:ext cx="11376025" cy="51260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dist="38100" dir="5400000" algn="ctr" rotWithShape="0">
              <a:srgbClr val="000000">
                <a:alpha val="18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7177" name="组合 37"/>
          <p:cNvGrpSpPr>
            <a:grpSpLocks/>
          </p:cNvGrpSpPr>
          <p:nvPr/>
        </p:nvGrpSpPr>
        <p:grpSpPr bwMode="auto">
          <a:xfrm>
            <a:off x="6904038" y="1460500"/>
            <a:ext cx="4879975" cy="5564188"/>
            <a:chOff x="0" y="0"/>
            <a:chExt cx="4879242" cy="2818302"/>
          </a:xfrm>
        </p:grpSpPr>
        <p:grpSp>
          <p:nvGrpSpPr>
            <p:cNvPr id="6154" name="组合 21"/>
            <p:cNvGrpSpPr>
              <a:grpSpLocks/>
            </p:cNvGrpSpPr>
            <p:nvPr/>
          </p:nvGrpSpPr>
          <p:grpSpPr bwMode="auto">
            <a:xfrm>
              <a:off x="0" y="0"/>
              <a:ext cx="4879242" cy="2596799"/>
              <a:chOff x="0" y="0"/>
              <a:chExt cx="4879242" cy="2596799"/>
            </a:xfrm>
          </p:grpSpPr>
          <p:sp>
            <p:nvSpPr>
              <p:cNvPr id="6157" name="矩形 19"/>
              <p:cNvSpPr>
                <a:spLocks noChangeArrowheads="1"/>
              </p:cNvSpPr>
              <p:nvPr/>
            </p:nvSpPr>
            <p:spPr bwMode="auto">
              <a:xfrm>
                <a:off x="577763" y="0"/>
                <a:ext cx="4301479" cy="2596799"/>
              </a:xfrm>
              <a:prstGeom prst="rect">
                <a:avLst/>
              </a:prstGeom>
              <a:solidFill>
                <a:srgbClr val="1E6991">
                  <a:alpha val="8313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8" name="等腰三角形 20"/>
              <p:cNvSpPr>
                <a:spLocks noChangeArrowheads="1"/>
              </p:cNvSpPr>
              <p:nvPr/>
            </p:nvSpPr>
            <p:spPr bwMode="auto">
              <a:xfrm rot="-5400000">
                <a:off x="-46035" y="100951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313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155" name="文本框 22"/>
            <p:cNvSpPr txBox="1">
              <a:spLocks noChangeArrowheads="1"/>
            </p:cNvSpPr>
            <p:nvPr/>
          </p:nvSpPr>
          <p:spPr bwMode="auto">
            <a:xfrm>
              <a:off x="823502" y="48137"/>
              <a:ext cx="3810000" cy="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  <a:cs typeface="Arial" panose="020B0604020202020204" pitchFamily="34" charset="0"/>
                </a:rPr>
                <a:t>魔法小屋</a:t>
              </a:r>
            </a:p>
          </p:txBody>
        </p:sp>
        <p:sp>
          <p:nvSpPr>
            <p:cNvPr id="6156" name="矩形 23"/>
            <p:cNvSpPr>
              <a:spLocks noChangeArrowheads="1"/>
            </p:cNvSpPr>
            <p:nvPr/>
          </p:nvSpPr>
          <p:spPr bwMode="auto">
            <a:xfrm>
              <a:off x="724443" y="306505"/>
              <a:ext cx="4008120" cy="2511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zh-CN" sz="1400">
                  <a:solidFill>
                    <a:schemeClr val="bg1"/>
                  </a:solidFill>
                </a:rPr>
                <a:t>玩家控制摄像机相当于场景中的一个人物，周围有一棵树，一个木屋，一只青蛙以及一条河流。</a:t>
              </a:r>
              <a:endParaRPr lang="en-US" altLang="zh-CN" sz="140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zh-CN" sz="1400">
                  <a:solidFill>
                    <a:schemeClr val="bg1"/>
                  </a:solidFill>
                </a:rPr>
                <a:t>场景周围被环山包围</a:t>
              </a:r>
              <a:r>
                <a:rPr lang="zh-CN" altLang="en-US" sz="1400">
                  <a:solidFill>
                    <a:schemeClr val="bg1"/>
                  </a:solidFill>
                </a:rPr>
                <a:t>，</a:t>
              </a:r>
              <a:r>
                <a:rPr lang="zh-CN" altLang="zh-CN" sz="1400">
                  <a:solidFill>
                    <a:schemeClr val="bg1"/>
                  </a:solidFill>
                </a:rPr>
                <a:t>上面是</a:t>
              </a:r>
              <a:r>
                <a:rPr lang="zh-CN" altLang="en-US" sz="1400">
                  <a:solidFill>
                    <a:schemeClr val="bg1"/>
                  </a:solidFill>
                </a:rPr>
                <a:t>蔚蓝的天空</a:t>
              </a:r>
              <a:r>
                <a:rPr lang="zh-CN" altLang="zh-CN" sz="1400">
                  <a:solidFill>
                    <a:schemeClr val="bg1"/>
                  </a:solidFill>
                </a:rPr>
                <a:t>。玩家可以控制人物进行移动并观赏周围的景色</a:t>
              </a:r>
              <a:r>
                <a:rPr lang="zh-CN" altLang="en-US" sz="1400">
                  <a:solidFill>
                    <a:schemeClr val="bg1"/>
                  </a:solidFill>
                </a:rPr>
                <a:t>。</a:t>
              </a:r>
              <a:endParaRPr lang="en-US" altLang="zh-CN" sz="140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zh-CN" sz="1400">
                  <a:solidFill>
                    <a:schemeClr val="bg1"/>
                  </a:solidFill>
                </a:rPr>
                <a:t>随着时间的变化，光照也随之移动，环境风格从早晨到中午，下午以及晚上的变换，循环往复。随着光照的变化，天空也在变换，不同时间段效果不同。</a:t>
              </a:r>
              <a:endParaRPr lang="en-US" altLang="zh-CN" sz="140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</a:rPr>
                <a:t>场景中有个青蛙</a:t>
              </a:r>
              <a:r>
                <a:rPr lang="zh-CN" altLang="zh-CN" sz="1400">
                  <a:solidFill>
                    <a:schemeClr val="bg1"/>
                  </a:solidFill>
                </a:rPr>
                <a:t>，玩家找到青蛙后，可以与其互动，</a:t>
              </a:r>
              <a:r>
                <a:rPr lang="zh-CN" altLang="en-US" sz="1400">
                  <a:solidFill>
                    <a:schemeClr val="bg1"/>
                  </a:solidFill>
                </a:rPr>
                <a:t>根据指示</a:t>
              </a:r>
              <a:r>
                <a:rPr lang="zh-CN" altLang="zh-CN" sz="1400">
                  <a:solidFill>
                    <a:schemeClr val="bg1"/>
                  </a:solidFill>
                </a:rPr>
                <a:t>控制</a:t>
              </a:r>
              <a:r>
                <a:rPr lang="zh-CN" altLang="en-US" sz="1400">
                  <a:solidFill>
                    <a:schemeClr val="bg1"/>
                  </a:solidFill>
                </a:rPr>
                <a:t>时间的流逝速度。</a:t>
              </a:r>
              <a:endParaRPr lang="en-US" altLang="zh-CN" sz="140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zh-CN" sz="1400">
                  <a:solidFill>
                    <a:schemeClr val="bg1"/>
                  </a:solidFill>
                </a:rPr>
                <a:t>同时有个粒子系统可以通过控制其达到下雪</a:t>
              </a:r>
              <a:r>
                <a:rPr lang="zh-CN" altLang="en-US" sz="1400">
                  <a:solidFill>
                    <a:schemeClr val="bg1"/>
                  </a:solidFill>
                </a:rPr>
                <a:t>，</a:t>
              </a:r>
              <a:r>
                <a:rPr lang="zh-CN" altLang="zh-CN" sz="1400">
                  <a:solidFill>
                    <a:schemeClr val="bg1"/>
                  </a:solidFill>
                </a:rPr>
                <a:t>下雨</a:t>
              </a:r>
              <a:r>
                <a:rPr lang="zh-CN" altLang="en-US" sz="1400">
                  <a:solidFill>
                    <a:schemeClr val="bg1"/>
                  </a:solidFill>
                </a:rPr>
                <a:t>以及火焰等效果</a:t>
              </a:r>
              <a:r>
                <a:rPr lang="zh-CN" altLang="zh-CN" sz="1400">
                  <a:solidFill>
                    <a:schemeClr val="bg1"/>
                  </a:solidFill>
                </a:rPr>
                <a:t>。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6152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cs typeface="Arial" panose="020B0604020202020204" pitchFamily="34" charset="0"/>
              </a:rPr>
              <a:t>项目介绍</a:t>
            </a:r>
          </a:p>
        </p:txBody>
      </p:sp>
      <p:pic>
        <p:nvPicPr>
          <p:cNvPr id="6170" name="Picture 26" descr="https://github.com/HinanawiTenshi/magic-house/raw/master/docs/assets/sket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1460500"/>
            <a:ext cx="7073900" cy="51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7186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7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8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7189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1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2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71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7173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5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6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7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718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71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7181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2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18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FFFF"/>
                </a:solidFill>
                <a:cs typeface="Arial" panose="020B0604020202020204" pitchFamily="34" charset="0"/>
              </a:rPr>
              <a:t>成果展示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8210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1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2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8213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14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5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6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195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196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8197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99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0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8207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8208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9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40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8205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6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8204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cs typeface="Arial" panose="020B0604020202020204" pitchFamily="34" charset="0"/>
              </a:rPr>
              <a:t>功能列表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3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cs typeface="Arial" panose="020B0604020202020204" pitchFamily="34" charset="0"/>
              </a:rPr>
              <a:t>Basic</a:t>
            </a:r>
            <a:endParaRPr lang="zh-CN" altLang="en-US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224" name="文本框 6"/>
          <p:cNvSpPr txBox="1">
            <a:spLocks noChangeArrowheads="1"/>
          </p:cNvSpPr>
          <p:nvPr/>
        </p:nvSpPr>
        <p:spPr bwMode="auto">
          <a:xfrm>
            <a:off x="519113" y="1108075"/>
            <a:ext cx="80629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>
                <a:solidFill>
                  <a:schemeClr val="bg1"/>
                </a:solidFill>
              </a:rPr>
              <a:t>项目框架（类图）</a:t>
            </a:r>
          </a:p>
        </p:txBody>
      </p:sp>
      <p:pic>
        <p:nvPicPr>
          <p:cNvPr id="9225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878013"/>
            <a:ext cx="5419725" cy="464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7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8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69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0" name="任意多边形 55"/>
          <p:cNvSpPr>
            <a:spLocks/>
          </p:cNvSpPr>
          <p:nvPr/>
        </p:nvSpPr>
        <p:spPr bwMode="auto">
          <a:xfrm>
            <a:off x="5741988" y="1485900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68" name="矩形 57"/>
          <p:cNvSpPr>
            <a:spLocks noChangeArrowheads="1"/>
          </p:cNvSpPr>
          <p:nvPr/>
        </p:nvSpPr>
        <p:spPr bwMode="auto">
          <a:xfrm>
            <a:off x="6105525" y="1806575"/>
            <a:ext cx="54721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</a:rPr>
              <a:t>在场景中，用户可以通过键盘输入</a:t>
            </a:r>
            <a:r>
              <a:rPr lang="en-US" altLang="zh-CN" sz="1400">
                <a:solidFill>
                  <a:schemeClr val="bg1"/>
                </a:solidFill>
              </a:rPr>
              <a:t>WASD</a:t>
            </a:r>
            <a:r>
              <a:rPr lang="zh-CN" altLang="zh-CN" sz="1400">
                <a:solidFill>
                  <a:schemeClr val="bg1"/>
                </a:solidFill>
              </a:rPr>
              <a:t>控制摄像机的移动，观察整个场景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2" name="任意多边形 64"/>
          <p:cNvSpPr>
            <a:spLocks/>
          </p:cNvSpPr>
          <p:nvPr/>
        </p:nvSpPr>
        <p:spPr bwMode="auto">
          <a:xfrm>
            <a:off x="5730875" y="2519363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73" name="任意多边形 68"/>
          <p:cNvSpPr>
            <a:spLocks/>
          </p:cNvSpPr>
          <p:nvPr/>
        </p:nvSpPr>
        <p:spPr bwMode="auto">
          <a:xfrm>
            <a:off x="5730875" y="3668713"/>
            <a:ext cx="320675" cy="320675"/>
          </a:xfrm>
          <a:custGeom>
            <a:avLst/>
            <a:gdLst>
              <a:gd name="T0" fmla="*/ 29351 w 406684"/>
              <a:gd name="T1" fmla="*/ 23977 h 406684"/>
              <a:gd name="T2" fmla="*/ 29351 w 406684"/>
              <a:gd name="T3" fmla="*/ 54454 h 406684"/>
              <a:gd name="T4" fmla="*/ 55796 w 406684"/>
              <a:gd name="T5" fmla="*/ 39216 h 406684"/>
              <a:gd name="T6" fmla="*/ 29351 w 406684"/>
              <a:gd name="T7" fmla="*/ 23977 h 406684"/>
              <a:gd name="T8" fmla="*/ 38523 w 406684"/>
              <a:gd name="T9" fmla="*/ 0 h 406684"/>
              <a:gd name="T10" fmla="*/ 77045 w 406684"/>
              <a:gd name="T11" fmla="*/ 38273 h 406684"/>
              <a:gd name="T12" fmla="*/ 38523 w 406684"/>
              <a:gd name="T13" fmla="*/ 76545 h 406684"/>
              <a:gd name="T14" fmla="*/ 0 w 406684"/>
              <a:gd name="T15" fmla="*/ 38273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74" name="任意多边形 72"/>
          <p:cNvSpPr>
            <a:spLocks/>
          </p:cNvSpPr>
          <p:nvPr/>
        </p:nvSpPr>
        <p:spPr bwMode="auto">
          <a:xfrm>
            <a:off x="5730875" y="5764213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75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cs typeface="Arial" panose="020B0604020202020204" pitchFamily="34" charset="0"/>
              </a:rPr>
              <a:t>Basic</a:t>
            </a:r>
            <a:endParaRPr lang="zh-CN" altLang="en-US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59488" y="1446213"/>
            <a:ext cx="20828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Roaming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16625" y="2486025"/>
            <a:ext cx="4121150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lighting and shading(</a:t>
            </a:r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38850" y="3633788"/>
            <a:ext cx="2027238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Texture mapping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80125" y="5772150"/>
            <a:ext cx="34290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import &amp; Mesh viewing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矩形 57"/>
          <p:cNvSpPr>
            <a:spLocks noChangeArrowheads="1"/>
          </p:cNvSpPr>
          <p:nvPr/>
        </p:nvSpPr>
        <p:spPr bwMode="auto">
          <a:xfrm>
            <a:off x="6094413" y="2901950"/>
            <a:ext cx="54721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在所有物体上，根据不同物体的光照材质和光照的不同影响应用了</a:t>
            </a:r>
            <a:r>
              <a:rPr lang="en-US" altLang="zh-CN" sz="1400">
                <a:solidFill>
                  <a:schemeClr val="bg1"/>
                </a:solidFill>
              </a:rPr>
              <a:t>Phong</a:t>
            </a:r>
            <a:r>
              <a:rPr lang="zh-CN" altLang="en-US" sz="1400">
                <a:solidFill>
                  <a:schemeClr val="bg1"/>
                </a:solidFill>
              </a:rPr>
              <a:t> </a:t>
            </a:r>
            <a:r>
              <a:rPr lang="en-US" altLang="zh-CN" sz="1400">
                <a:solidFill>
                  <a:schemeClr val="bg1"/>
                </a:solidFill>
              </a:rPr>
              <a:t>lighting and shading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矩形 57"/>
          <p:cNvSpPr>
            <a:spLocks noChangeArrowheads="1"/>
          </p:cNvSpPr>
          <p:nvPr/>
        </p:nvSpPr>
        <p:spPr bwMode="auto">
          <a:xfrm>
            <a:off x="6094413" y="4054475"/>
            <a:ext cx="54721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对所有被光照物体使用了贴图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矩形 57"/>
          <p:cNvSpPr>
            <a:spLocks noChangeArrowheads="1"/>
          </p:cNvSpPr>
          <p:nvPr/>
        </p:nvSpPr>
        <p:spPr bwMode="auto">
          <a:xfrm>
            <a:off x="6094413" y="6156325"/>
            <a:ext cx="54721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导入场景所需的所有模型并调节他们的位置组成我们的场景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283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3938588"/>
            <a:ext cx="50196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168400"/>
            <a:ext cx="50196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5" name="任意多边形 72"/>
          <p:cNvSpPr>
            <a:spLocks/>
          </p:cNvSpPr>
          <p:nvPr/>
        </p:nvSpPr>
        <p:spPr bwMode="auto">
          <a:xfrm>
            <a:off x="5734050" y="4702175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038850" y="4667250"/>
            <a:ext cx="2082800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Shadow Mapping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矩形 57"/>
          <p:cNvSpPr>
            <a:spLocks noChangeArrowheads="1"/>
          </p:cNvSpPr>
          <p:nvPr/>
        </p:nvSpPr>
        <p:spPr bwMode="auto">
          <a:xfrm>
            <a:off x="6097588" y="5092700"/>
            <a:ext cx="5472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为所有被光照物体加上了阴影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8" grpId="0" autoUpdateAnimBg="0"/>
      <p:bldP spid="71" grpId="0" autoUpdateAnimBg="0"/>
      <p:bldP spid="72" grpId="0" autoUpdateAnimBg="0"/>
      <p:bldP spid="73" grpId="0" autoUpdateAnimBg="0"/>
      <p:bldP spid="7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3315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16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7" name="任意多边形 55"/>
          <p:cNvSpPr>
            <a:spLocks/>
          </p:cNvSpPr>
          <p:nvPr/>
        </p:nvSpPr>
        <p:spPr bwMode="auto">
          <a:xfrm>
            <a:off x="5761038" y="1144588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68" name="矩形 57"/>
          <p:cNvSpPr>
            <a:spLocks noChangeArrowheads="1"/>
          </p:cNvSpPr>
          <p:nvPr/>
        </p:nvSpPr>
        <p:spPr bwMode="auto">
          <a:xfrm>
            <a:off x="6124575" y="1465263"/>
            <a:ext cx="5472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场景中含有白天和黑夜的天空盒，随着时间交替变换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9" name="任意多边形 64"/>
          <p:cNvSpPr>
            <a:spLocks/>
          </p:cNvSpPr>
          <p:nvPr/>
        </p:nvSpPr>
        <p:spPr bwMode="auto">
          <a:xfrm>
            <a:off x="5786438" y="1962150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0" name="任意多边形 68"/>
          <p:cNvSpPr>
            <a:spLocks/>
          </p:cNvSpPr>
          <p:nvPr/>
        </p:nvSpPr>
        <p:spPr bwMode="auto">
          <a:xfrm>
            <a:off x="5783263" y="2733675"/>
            <a:ext cx="320675" cy="320675"/>
          </a:xfrm>
          <a:custGeom>
            <a:avLst/>
            <a:gdLst>
              <a:gd name="T0" fmla="*/ 29351 w 406684"/>
              <a:gd name="T1" fmla="*/ 23977 h 406684"/>
              <a:gd name="T2" fmla="*/ 29351 w 406684"/>
              <a:gd name="T3" fmla="*/ 54454 h 406684"/>
              <a:gd name="T4" fmla="*/ 55796 w 406684"/>
              <a:gd name="T5" fmla="*/ 39216 h 406684"/>
              <a:gd name="T6" fmla="*/ 29351 w 406684"/>
              <a:gd name="T7" fmla="*/ 23977 h 406684"/>
              <a:gd name="T8" fmla="*/ 38523 w 406684"/>
              <a:gd name="T9" fmla="*/ 0 h 406684"/>
              <a:gd name="T10" fmla="*/ 77045 w 406684"/>
              <a:gd name="T11" fmla="*/ 38273 h 406684"/>
              <a:gd name="T12" fmla="*/ 38523 w 406684"/>
              <a:gd name="T13" fmla="*/ 76545 h 406684"/>
              <a:gd name="T14" fmla="*/ 0 w 406684"/>
              <a:gd name="T15" fmla="*/ 38273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1" name="任意多边形 72"/>
          <p:cNvSpPr>
            <a:spLocks/>
          </p:cNvSpPr>
          <p:nvPr/>
        </p:nvSpPr>
        <p:spPr bwMode="auto">
          <a:xfrm>
            <a:off x="5770563" y="4597400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2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cs typeface="Arial" panose="020B0604020202020204" pitchFamily="34" charset="0"/>
              </a:rPr>
              <a:t>Bonus</a:t>
            </a:r>
            <a:endParaRPr lang="zh-CN" altLang="en-US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4413" y="1104900"/>
            <a:ext cx="10953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 Box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7113" y="1928813"/>
            <a:ext cx="15271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Text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81713" y="2698750"/>
            <a:ext cx="21336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Lighting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6963" y="4552950"/>
            <a:ext cx="2711450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Anti-Aliasing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MSAA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</a:p>
        </p:txBody>
      </p:sp>
      <p:sp>
        <p:nvSpPr>
          <p:cNvPr id="71" name="矩形 57"/>
          <p:cNvSpPr>
            <a:spLocks noChangeArrowheads="1"/>
          </p:cNvSpPr>
          <p:nvPr/>
        </p:nvSpPr>
        <p:spPr bwMode="auto">
          <a:xfrm>
            <a:off x="6149975" y="2344738"/>
            <a:ext cx="5472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场景中有一只青蛙，找到它会显示文字与你交互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矩形 57"/>
          <p:cNvSpPr>
            <a:spLocks noChangeArrowheads="1"/>
          </p:cNvSpPr>
          <p:nvPr/>
        </p:nvSpPr>
        <p:spPr bwMode="auto">
          <a:xfrm>
            <a:off x="6146800" y="3119438"/>
            <a:ext cx="54721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从光的位置和光强等等上实现了白天黑夜的昼夜变化，实现了</a:t>
            </a:r>
            <a:r>
              <a:rPr lang="en-US" altLang="zh-CN" sz="1400">
                <a:solidFill>
                  <a:schemeClr val="bg1"/>
                </a:solidFill>
              </a:rPr>
              <a:t>Gamma</a:t>
            </a:r>
            <a:r>
              <a:rPr lang="zh-CN" altLang="en-US" sz="1400">
                <a:solidFill>
                  <a:schemeClr val="bg1"/>
                </a:solidFill>
              </a:rPr>
              <a:t>矫正以及</a:t>
            </a:r>
            <a:r>
              <a:rPr lang="en-US" altLang="zh-CN" sz="1400">
                <a:solidFill>
                  <a:schemeClr val="bg1"/>
                </a:solidFill>
              </a:rPr>
              <a:t>HDR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矩形 57"/>
          <p:cNvSpPr>
            <a:spLocks noChangeArrowheads="1"/>
          </p:cNvSpPr>
          <p:nvPr/>
        </p:nvSpPr>
        <p:spPr bwMode="auto">
          <a:xfrm>
            <a:off x="6134100" y="4989513"/>
            <a:ext cx="54721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消除所有物体的锯齿效应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30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050925"/>
            <a:ext cx="4487863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1" name="任意多边形 72"/>
          <p:cNvSpPr>
            <a:spLocks/>
          </p:cNvSpPr>
          <p:nvPr/>
        </p:nvSpPr>
        <p:spPr bwMode="auto">
          <a:xfrm>
            <a:off x="5813425" y="3698875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124575" y="3663950"/>
            <a:ext cx="449421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Gravity System and Collision Detection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矩形 57"/>
          <p:cNvSpPr>
            <a:spLocks noChangeArrowheads="1"/>
          </p:cNvSpPr>
          <p:nvPr/>
        </p:nvSpPr>
        <p:spPr bwMode="auto">
          <a:xfrm>
            <a:off x="6176963" y="4089400"/>
            <a:ext cx="5472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实现了重力系统和物体的碰撞检测，玩家通过摄像机移动可以发现会跟物体产生碰撞，同时玩家可以使用空格跳跃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34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35" name="任意多边形 72"/>
          <p:cNvSpPr>
            <a:spLocks/>
          </p:cNvSpPr>
          <p:nvPr/>
        </p:nvSpPr>
        <p:spPr bwMode="auto">
          <a:xfrm>
            <a:off x="5770563" y="5322888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113463" y="5330825"/>
            <a:ext cx="19034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 System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57"/>
          <p:cNvSpPr>
            <a:spLocks noChangeArrowheads="1"/>
          </p:cNvSpPr>
          <p:nvPr/>
        </p:nvSpPr>
        <p:spPr bwMode="auto">
          <a:xfrm>
            <a:off x="6134100" y="5715000"/>
            <a:ext cx="5472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</a:rPr>
              <a:t>粒子系统可以通过控制其达到下雪</a:t>
            </a:r>
            <a:r>
              <a:rPr lang="zh-CN" altLang="en-US" sz="1400">
                <a:solidFill>
                  <a:schemeClr val="bg1"/>
                </a:solidFill>
              </a:rPr>
              <a:t>，</a:t>
            </a:r>
            <a:r>
              <a:rPr lang="zh-CN" altLang="zh-CN" sz="1400">
                <a:solidFill>
                  <a:schemeClr val="bg1"/>
                </a:solidFill>
              </a:rPr>
              <a:t>下雨</a:t>
            </a:r>
            <a:r>
              <a:rPr lang="zh-CN" altLang="en-US" sz="1400">
                <a:solidFill>
                  <a:schemeClr val="bg1"/>
                </a:solidFill>
              </a:rPr>
              <a:t>以及火焰等效果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38" name="任意多边形 72"/>
          <p:cNvSpPr>
            <a:spLocks/>
          </p:cNvSpPr>
          <p:nvPr/>
        </p:nvSpPr>
        <p:spPr bwMode="auto">
          <a:xfrm>
            <a:off x="5749925" y="5999163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092825" y="6007100"/>
            <a:ext cx="197961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Fluid Simulation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57"/>
          <p:cNvSpPr>
            <a:spLocks noChangeArrowheads="1"/>
          </p:cNvSpPr>
          <p:nvPr/>
        </p:nvSpPr>
        <p:spPr bwMode="auto">
          <a:xfrm>
            <a:off x="6113463" y="6391275"/>
            <a:ext cx="5472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小溪流的流动效果使用了流体模拟</a:t>
            </a:r>
          </a:p>
        </p:txBody>
      </p:sp>
      <p:pic>
        <p:nvPicPr>
          <p:cNvPr id="13341" name="图片 5" descr="Magic Hous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749675"/>
            <a:ext cx="4487863" cy="3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8" grpId="0" autoUpdateAnimBg="0"/>
      <p:bldP spid="71" grpId="0" autoUpdateAnimBg="0"/>
      <p:bldP spid="72" grpId="0" autoUpdateAnimBg="0"/>
      <p:bldP spid="73" grpId="0" autoUpdateAnimBg="0"/>
      <p:bldP spid="78" grpId="0" autoUpdateAnimBg="0"/>
      <p:bldP spid="26" grpId="0" autoUpdateAnimBg="0"/>
      <p:bldP spid="29" grpId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Pages>0</Pages>
  <Words>955</Words>
  <Characters>0</Characters>
  <Application>Microsoft Office PowerPoint</Application>
  <DocSecurity>0</DocSecurity>
  <PresentationFormat>宽屏</PresentationFormat>
  <Lines>0</Lines>
  <Paragraphs>151</Paragraphs>
  <Slides>19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等线</vt:lpstr>
      <vt:lpstr>华文细黑</vt:lpstr>
      <vt:lpstr>宋体</vt:lpstr>
      <vt:lpstr>微软雅黑</vt:lpstr>
      <vt:lpstr>Arial</vt:lpstr>
      <vt:lpstr>Calibri</vt:lpstr>
      <vt:lpstr>Calibri Light</vt:lpstr>
      <vt:lpstr>Consolas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senry gee</dc:creator>
  <cp:keywords/>
  <dc:description/>
  <cp:lastModifiedBy>Windows 用户</cp:lastModifiedBy>
  <cp:revision>153</cp:revision>
  <dcterms:created xsi:type="dcterms:W3CDTF">2015-05-08T01:08:20Z</dcterms:created>
  <dcterms:modified xsi:type="dcterms:W3CDTF">2018-07-16T08:07:06Z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